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3" r:id="rId4"/>
    <p:sldId id="286" r:id="rId5"/>
    <p:sldId id="271" r:id="rId6"/>
    <p:sldId id="272" r:id="rId7"/>
    <p:sldId id="265" r:id="rId8"/>
    <p:sldId id="273" r:id="rId9"/>
    <p:sldId id="279" r:id="rId10"/>
    <p:sldId id="280" r:id="rId11"/>
    <p:sldId id="274" r:id="rId12"/>
    <p:sldId id="277" r:id="rId13"/>
    <p:sldId id="278" r:id="rId14"/>
    <p:sldId id="275" r:id="rId15"/>
    <p:sldId id="281" r:id="rId16"/>
    <p:sldId id="282" r:id="rId17"/>
    <p:sldId id="283" r:id="rId18"/>
    <p:sldId id="284" r:id="rId19"/>
    <p:sldId id="285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FCD47-F439-4D97-AEE1-646BF7BCD5F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2B0E3-3247-4587-BF44-41BFF0494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2B0E3-3247-4587-BF44-41BFF0494AF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2B0E3-3247-4587-BF44-41BFF0494AF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CDBA-D619-4BB2-B4E1-B5C5AEBFC75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CDBA-D619-4BB2-B4E1-B5C5AEBFC75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CDBA-D619-4BB2-B4E1-B5C5AEBFC75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CDBA-D619-4BB2-B4E1-B5C5AEBFC75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CDBA-D619-4BB2-B4E1-B5C5AEBFC75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CDBA-D619-4BB2-B4E1-B5C5AEBFC75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CDBA-D619-4BB2-B4E1-B5C5AEBFC75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CDBA-D619-4BB2-B4E1-B5C5AEBFC75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CDBA-D619-4BB2-B4E1-B5C5AEBFC75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CDBA-D619-4BB2-B4E1-B5C5AEBFC75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CDBA-D619-4BB2-B4E1-B5C5AEBFC75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8CDBA-D619-4BB2-B4E1-B5C5AEBFC75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__Microsoft_Office_PowerPoint_97-20031.pp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.gif"/><Relationship Id="rId3" Type="http://schemas.openxmlformats.org/officeDocument/2006/relationships/image" Target="../media/image2.jpeg"/><Relationship Id="rId7" Type="http://schemas.openxmlformats.org/officeDocument/2006/relationships/slide" Target="slide7.xml"/><Relationship Id="rId12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3.xml"/><Relationship Id="rId5" Type="http://schemas.openxmlformats.org/officeDocument/2006/relationships/slide" Target="slide15.xml"/><Relationship Id="rId15" Type="http://schemas.openxmlformats.org/officeDocument/2006/relationships/image" Target="../media/image4.jpeg"/><Relationship Id="rId10" Type="http://schemas.openxmlformats.org/officeDocument/2006/relationships/slide" Target="slide17.xml"/><Relationship Id="rId4" Type="http://schemas.openxmlformats.org/officeDocument/2006/relationships/slide" Target="slide19.xml"/><Relationship Id="rId9" Type="http://schemas.openxmlformats.org/officeDocument/2006/relationships/slide" Target="slide18.xml"/><Relationship Id="rId1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" Target="slide2.xml"/><Relationship Id="rId7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588" y="0"/>
          <a:ext cx="9145588" cy="6858000"/>
        </p:xfrm>
        <a:graphic>
          <a:graphicData uri="http://schemas.openxmlformats.org/presentationml/2006/ole">
            <p:oleObj spid="_x0000_s1026" name="Презентация" r:id="rId4" imgW="4570378" imgH="3427496" progId="PowerPoint.Show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820472" cy="341181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chemeClr val="bg1"/>
                </a:solidFill>
              </a:rPr>
              <a:t>Двадцать шестое ноября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Классная работа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Имя существительное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как часть речи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Повторение изученного в 5 классе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одушевленные      неодушевленные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                                             сосна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кукла                                                 снег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бабушка                                           тетрадь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туз                                                    небо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мама                                                парта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лошадь                                            озеро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ферзь                                               поле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спортсмен                                      лес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ворона                                               сказка</a:t>
            </a:r>
          </a:p>
          <a:p>
            <a:endParaRPr lang="ru-RU" dirty="0"/>
          </a:p>
        </p:txBody>
      </p:sp>
      <p:pic>
        <p:nvPicPr>
          <p:cNvPr id="4" name="Содержимое 68" descr="sm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5157192"/>
            <a:ext cx="809722" cy="1542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Имя существительное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относится к одному из трёх родов:</a:t>
            </a:r>
          </a:p>
          <a:p>
            <a:r>
              <a:rPr lang="ru-RU" b="1" dirty="0" smtClean="0"/>
              <a:t>женский - </a:t>
            </a:r>
            <a:r>
              <a:rPr lang="ru-RU" i="1" dirty="0" smtClean="0"/>
              <a:t> весна, земля, вода, стая (- а, я -)</a:t>
            </a:r>
            <a:endParaRPr lang="ru-RU" dirty="0" smtClean="0"/>
          </a:p>
          <a:p>
            <a:r>
              <a:rPr lang="ru-RU" b="1" dirty="0" smtClean="0"/>
              <a:t>мужской - </a:t>
            </a:r>
            <a:r>
              <a:rPr lang="ru-RU" dirty="0" smtClean="0"/>
              <a:t> </a:t>
            </a:r>
            <a:r>
              <a:rPr lang="ru-RU" i="1" dirty="0" smtClean="0"/>
              <a:t>дуб, брат, цвет, предмет(- без окончания)</a:t>
            </a:r>
            <a:endParaRPr lang="ru-RU" dirty="0" smtClean="0"/>
          </a:p>
          <a:p>
            <a:r>
              <a:rPr lang="ru-RU" b="1" dirty="0" smtClean="0"/>
              <a:t>средний - </a:t>
            </a:r>
            <a:r>
              <a:rPr lang="ru-RU" i="1" dirty="0" smtClean="0"/>
              <a:t> кино, пальто, окно, море ( - о – или –е-)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Выпишите из текста существительные мужского, женского и среднего рода. </a:t>
            </a:r>
          </a:p>
          <a:p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ряд – существительные мужского рода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 ряд - существительные женского рода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 ряд - существительные среднего рода</a:t>
            </a:r>
          </a:p>
          <a:p>
            <a:pPr>
              <a:buNone/>
            </a:pP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Март – первый месяц весны. Кругом ещё лежит снег, но весеннее солнце ярче и теплее. Небо голубеет и голубеет. Высоко в воздухе запел жаворонок. Показалась первая зелёная травка. Проснулась белоствольная берёзка. Скоро её покроет зелёная листва. По небу плывут красивые облака. Много работы в поле.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М.р. – март, месяц, снег, воздух, жаворонок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Ж.р. – весна, травка, берёзка, листва, работа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Ср.р. – солнце, небо, облако, поле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68" descr="sm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4941168"/>
            <a:ext cx="809722" cy="1542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Имя существительное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К 1 склонению относятся имена существительные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  женский род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ваза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  мужской род  </a:t>
            </a:r>
            <a:r>
              <a:rPr lang="ru-RU" dirty="0" smtClean="0">
                <a:solidFill>
                  <a:schemeClr val="accent1"/>
                </a:solidFill>
              </a:rPr>
              <a:t>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юноша</a:t>
            </a:r>
          </a:p>
          <a:p>
            <a:endParaRPr lang="ru-RU" sz="2000" b="1" dirty="0" smtClean="0"/>
          </a:p>
          <a:p>
            <a:r>
              <a:rPr lang="ru-RU" b="1" dirty="0" smtClean="0"/>
              <a:t>Ко 2 склонению относятся имена существительные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мужской род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день</a:t>
            </a:r>
            <a:r>
              <a:rPr lang="ru-RU" dirty="0" smtClean="0">
                <a:solidFill>
                  <a:schemeClr val="tx2"/>
                </a:solidFill>
              </a:rPr>
              <a:t>                        средний род   </a:t>
            </a:r>
            <a:r>
              <a:rPr lang="ru-RU" dirty="0" smtClean="0">
                <a:solidFill>
                  <a:schemeClr val="accent1"/>
                </a:solidFill>
              </a:rPr>
              <a:t>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небо, море</a:t>
            </a:r>
          </a:p>
          <a:p>
            <a:pPr>
              <a:buNone/>
            </a:pPr>
            <a:endParaRPr lang="ru-RU" sz="1800" b="1" dirty="0" smtClean="0"/>
          </a:p>
          <a:p>
            <a:r>
              <a:rPr lang="ru-RU" b="1" dirty="0" smtClean="0"/>
              <a:t>К 3 склонению относятся имена существительные </a:t>
            </a:r>
            <a:r>
              <a:rPr lang="ru-RU" dirty="0" smtClean="0">
                <a:solidFill>
                  <a:schemeClr val="tx2"/>
                </a:solidFill>
              </a:rPr>
              <a:t>женский род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ночь, любовь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Распределите слова в три столбика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Рейс, деталь, спортсмен, состязание, салфетка, бахрома, карниз, генерал, поражение, вежливость, </a:t>
            </a:r>
            <a:r>
              <a:rPr lang="ru-RU" dirty="0" smtClean="0"/>
              <a:t> </a:t>
            </a:r>
            <a:r>
              <a:rPr lang="ru-RU" dirty="0" smtClean="0"/>
              <a:t>паркет, </a:t>
            </a:r>
            <a:r>
              <a:rPr lang="ru-RU" dirty="0" smtClean="0"/>
              <a:t>терраса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t">
              <a:buNone/>
            </a:pPr>
            <a:r>
              <a:rPr lang="ru-RU" b="1" dirty="0" smtClean="0"/>
              <a:t>1 склонение        2 склонение      3 склонение</a:t>
            </a:r>
            <a:endParaRPr lang="ru-RU" dirty="0" smtClean="0"/>
          </a:p>
          <a:p>
            <a:pPr fontAlgn="t">
              <a:buNone/>
            </a:pPr>
            <a:r>
              <a:rPr lang="ru-RU" dirty="0" smtClean="0"/>
              <a:t>салфетка               рейс                     деталь</a:t>
            </a:r>
          </a:p>
          <a:p>
            <a:pPr fontAlgn="t">
              <a:buNone/>
            </a:pPr>
            <a:r>
              <a:rPr lang="ru-RU" dirty="0" smtClean="0"/>
              <a:t>бахрома                карниз                вежливость</a:t>
            </a:r>
          </a:p>
          <a:p>
            <a:pPr fontAlgn="t">
              <a:buNone/>
            </a:pPr>
            <a:r>
              <a:rPr lang="ru-RU" dirty="0" smtClean="0"/>
              <a:t>терраса                 состязание</a:t>
            </a:r>
          </a:p>
          <a:p>
            <a:pPr fontAlgn="t">
              <a:buNone/>
            </a:pPr>
            <a:r>
              <a:rPr lang="ru-RU" dirty="0" smtClean="0"/>
              <a:t>                                спортсмен                   </a:t>
            </a:r>
          </a:p>
          <a:p>
            <a:pPr fontAlgn="t">
              <a:buNone/>
            </a:pPr>
            <a:r>
              <a:rPr lang="ru-RU" dirty="0" smtClean="0"/>
              <a:t>                                генерал</a:t>
            </a:r>
          </a:p>
          <a:p>
            <a:pPr fontAlgn="t">
              <a:buNone/>
            </a:pPr>
            <a:r>
              <a:rPr lang="ru-RU" dirty="0" smtClean="0"/>
              <a:t>                                </a:t>
            </a:r>
            <a:r>
              <a:rPr lang="ru-RU" dirty="0" smtClean="0"/>
              <a:t>паркет</a:t>
            </a:r>
          </a:p>
          <a:p>
            <a:pPr fontAlgn="t"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поражение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</a:t>
            </a:r>
            <a:endParaRPr lang="ru-RU" dirty="0"/>
          </a:p>
        </p:txBody>
      </p:sp>
      <p:pic>
        <p:nvPicPr>
          <p:cNvPr id="4" name="Содержимое 68" descr="sm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4941168"/>
            <a:ext cx="809722" cy="1542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Объясните правописание окончаний имен существительных.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Выйти к </a:t>
            </a:r>
            <a:r>
              <a:rPr lang="ru-RU" dirty="0" err="1" smtClean="0"/>
              <a:t>опушк</a:t>
            </a:r>
            <a:r>
              <a:rPr lang="ru-RU" dirty="0" smtClean="0"/>
              <a:t>.., на планет.., к цел.., на </a:t>
            </a:r>
            <a:r>
              <a:rPr lang="ru-RU" dirty="0" err="1" smtClean="0"/>
              <a:t>местност</a:t>
            </a:r>
            <a:r>
              <a:rPr lang="ru-RU" dirty="0" smtClean="0"/>
              <a:t>.., по карт.., на листьях сирен..., у края рощ.., идти по лестниц.., спектакль в театр.., в </a:t>
            </a:r>
            <a:r>
              <a:rPr lang="ru-RU" dirty="0" err="1" smtClean="0"/>
              <a:t>юност</a:t>
            </a:r>
            <a:r>
              <a:rPr lang="ru-RU" dirty="0" smtClean="0"/>
              <a:t>..,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планетари</a:t>
            </a:r>
            <a:r>
              <a:rPr lang="ru-RU" dirty="0" smtClean="0"/>
              <a:t>..,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здани</a:t>
            </a:r>
            <a:r>
              <a:rPr lang="ru-RU" dirty="0" smtClean="0"/>
              <a:t>.. .</a:t>
            </a:r>
            <a:endParaRPr lang="ru-RU" dirty="0"/>
          </a:p>
        </p:txBody>
      </p:sp>
      <p:pic>
        <p:nvPicPr>
          <p:cNvPr id="5" name="Содержимое 68" descr="sm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4941168"/>
            <a:ext cx="809722" cy="1542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Напиши правильно и определи число имен существительных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Решение задач(?), наточил карандаш(?), боялся </a:t>
            </a:r>
            <a:r>
              <a:rPr lang="ru-RU" dirty="0" err="1" smtClean="0"/>
              <a:t>мыш</a:t>
            </a:r>
            <a:r>
              <a:rPr lang="ru-RU" dirty="0" smtClean="0"/>
              <a:t>(?), находится возле дач(?), высокий камыш(?), поиск сокровищ(?), мелкая </a:t>
            </a:r>
            <a:r>
              <a:rPr lang="ru-RU" dirty="0" err="1" smtClean="0"/>
              <a:t>дрож</a:t>
            </a:r>
            <a:r>
              <a:rPr lang="ru-RU" dirty="0" smtClean="0"/>
              <a:t>(?), жаркая </a:t>
            </a:r>
            <a:r>
              <a:rPr lang="ru-RU" dirty="0" err="1" smtClean="0"/>
              <a:t>печ</a:t>
            </a:r>
            <a:r>
              <a:rPr lang="ru-RU" dirty="0" smtClean="0"/>
              <a:t>(?).</a:t>
            </a:r>
            <a:endParaRPr lang="ru-RU" dirty="0"/>
          </a:p>
        </p:txBody>
      </p:sp>
      <p:pic>
        <p:nvPicPr>
          <p:cNvPr id="4" name="Содержимое 68" descr="sm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4941168"/>
            <a:ext cx="809722" cy="1542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Каким членом предложения является имя существительное.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Серебрянка – мелкая речонка. Мы долго   сидим на ее берегу в зарослях тростника и смотрим в воду.</a:t>
            </a:r>
            <a:endParaRPr lang="ru-RU" dirty="0"/>
          </a:p>
        </p:txBody>
      </p:sp>
      <p:pic>
        <p:nvPicPr>
          <p:cNvPr id="4" name="Содержимое 68" descr="sm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4941168"/>
            <a:ext cx="809722" cy="1542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Волна 16">
            <a:hlinkClick r:id="" action="ppaction://noaction"/>
          </p:cNvPr>
          <p:cNvSpPr/>
          <p:nvPr/>
        </p:nvSpPr>
        <p:spPr>
          <a:xfrm>
            <a:off x="2987824" y="0"/>
            <a:ext cx="2736304" cy="53144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Роль в предложении</a:t>
            </a:r>
            <a:endParaRPr lang="ru-RU" dirty="0"/>
          </a:p>
        </p:txBody>
      </p:sp>
      <p:sp>
        <p:nvSpPr>
          <p:cNvPr id="18" name="Волна 17">
            <a:hlinkClick r:id="rId5" action="ppaction://hlinksldjump"/>
          </p:cNvPr>
          <p:cNvSpPr/>
          <p:nvPr/>
        </p:nvSpPr>
        <p:spPr>
          <a:xfrm>
            <a:off x="3275856" y="2204864"/>
            <a:ext cx="3240360" cy="64807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Склонение</a:t>
            </a:r>
            <a:endParaRPr lang="ru-RU" dirty="0"/>
          </a:p>
        </p:txBody>
      </p:sp>
      <p:sp>
        <p:nvSpPr>
          <p:cNvPr id="19" name="Волна 18">
            <a:hlinkClick r:id="rId7" action="ppaction://hlinksldjump"/>
          </p:cNvPr>
          <p:cNvSpPr/>
          <p:nvPr/>
        </p:nvSpPr>
        <p:spPr>
          <a:xfrm>
            <a:off x="2643174" y="3929066"/>
            <a:ext cx="4536504" cy="64807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Одушевленное/неодушевленное</a:t>
            </a:r>
            <a:endParaRPr lang="ru-RU" dirty="0"/>
          </a:p>
        </p:txBody>
      </p:sp>
      <p:sp>
        <p:nvSpPr>
          <p:cNvPr id="20" name="Волна 19">
            <a:hlinkClick r:id="" action="ppaction://noaction"/>
          </p:cNvPr>
          <p:cNvSpPr/>
          <p:nvPr/>
        </p:nvSpPr>
        <p:spPr>
          <a:xfrm>
            <a:off x="2411760" y="4725144"/>
            <a:ext cx="5112568" cy="720080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8" action="ppaction://hlinksldjump"/>
              </a:rPr>
              <a:t>Собственное</a:t>
            </a:r>
            <a:r>
              <a:rPr lang="ru-RU" dirty="0" smtClean="0"/>
              <a:t> / нарицательное</a:t>
            </a:r>
            <a:endParaRPr lang="ru-RU" dirty="0"/>
          </a:p>
        </p:txBody>
      </p:sp>
      <p:sp>
        <p:nvSpPr>
          <p:cNvPr id="21" name="Волна 20"/>
          <p:cNvSpPr/>
          <p:nvPr/>
        </p:nvSpPr>
        <p:spPr>
          <a:xfrm>
            <a:off x="3347864" y="764704"/>
            <a:ext cx="2736304" cy="504056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9" action="ppaction://hlinksldjump"/>
              </a:rPr>
              <a:t>Число</a:t>
            </a:r>
            <a:endParaRPr lang="ru-RU" dirty="0"/>
          </a:p>
        </p:txBody>
      </p:sp>
      <p:sp>
        <p:nvSpPr>
          <p:cNvPr id="22" name="Волна 21">
            <a:hlinkClick r:id="rId10" action="ppaction://hlinksldjump"/>
          </p:cNvPr>
          <p:cNvSpPr/>
          <p:nvPr/>
        </p:nvSpPr>
        <p:spPr>
          <a:xfrm>
            <a:off x="3714744" y="1428736"/>
            <a:ext cx="2592288" cy="576064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Падеж </a:t>
            </a:r>
            <a:endParaRPr lang="ru-RU" dirty="0"/>
          </a:p>
        </p:txBody>
      </p:sp>
      <p:sp>
        <p:nvSpPr>
          <p:cNvPr id="23" name="Волна 22">
            <a:hlinkClick r:id="rId11" action="ppaction://hlinksldjump"/>
          </p:cNvPr>
          <p:cNvSpPr/>
          <p:nvPr/>
        </p:nvSpPr>
        <p:spPr>
          <a:xfrm>
            <a:off x="1979712" y="5733256"/>
            <a:ext cx="5976664" cy="880864"/>
          </a:xfrm>
          <a:prstGeom prst="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1" action="ppaction://hlinksldjump"/>
              </a:rPr>
              <a:t>СТАРТ. Имя существительное. Общее значение.</a:t>
            </a:r>
            <a:endParaRPr lang="ru-RU" dirty="0"/>
          </a:p>
        </p:txBody>
      </p:sp>
      <p:sp>
        <p:nvSpPr>
          <p:cNvPr id="24" name="Волна 23">
            <a:hlinkClick r:id="" action="ppaction://noaction"/>
          </p:cNvPr>
          <p:cNvSpPr/>
          <p:nvPr/>
        </p:nvSpPr>
        <p:spPr>
          <a:xfrm>
            <a:off x="2843808" y="3068960"/>
            <a:ext cx="4032448" cy="720080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2" action="ppaction://hlinksldjump"/>
              </a:rPr>
              <a:t>Род</a:t>
            </a:r>
            <a:endParaRPr lang="ru-RU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2605472" y="382352"/>
            <a:ext cx="764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6156176" y="2636912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6480212" y="3537012"/>
            <a:ext cx="7920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2447764" y="3537012"/>
            <a:ext cx="7920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3023828" y="1160748"/>
            <a:ext cx="6480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5341776" y="382352"/>
            <a:ext cx="764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5868144" y="1844824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3275856" y="1844824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5760132" y="1160748"/>
            <a:ext cx="6480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2879812" y="2672916"/>
            <a:ext cx="7920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2267744" y="4365104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6804248" y="4365104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2015716" y="5265204"/>
            <a:ext cx="7920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7092280" y="5301208"/>
            <a:ext cx="8640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7466012" y="6367636"/>
            <a:ext cx="9807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1453344" y="6331632"/>
            <a:ext cx="1052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9" name="Содержимое 68" descr="sm.gif"/>
          <p:cNvPicPr>
            <a:picLocks noGrp="1" noChangeAspect="1"/>
          </p:cNvPicPr>
          <p:nvPr>
            <p:ph idx="1"/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6376" y="4365104"/>
            <a:ext cx="1187624" cy="2262981"/>
          </a:xfrm>
        </p:spPr>
      </p:pic>
      <p:pic>
        <p:nvPicPr>
          <p:cNvPr id="70" name="Рисунок 69" descr="imagesCAA84915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0"/>
            <a:ext cx="122413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6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"/>
            <a:ext cx="5040560" cy="6873700"/>
          </a:xfrm>
        </p:spPr>
      </p:pic>
      <p:pic>
        <p:nvPicPr>
          <p:cNvPr id="5" name="Содержимое 68" descr="sm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-243408"/>
            <a:ext cx="809722" cy="1542901"/>
          </a:xfrm>
          <a:prstGeom prst="rect">
            <a:avLst/>
          </a:prstGeom>
        </p:spPr>
      </p:pic>
      <p:pic>
        <p:nvPicPr>
          <p:cNvPr id="6" name="Рисунок 5" descr="flover_00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2094" y="4221088"/>
            <a:ext cx="2061906" cy="2427308"/>
          </a:xfrm>
          <a:prstGeom prst="rect">
            <a:avLst/>
          </a:prstGeom>
        </p:spPr>
      </p:pic>
      <p:pic>
        <p:nvPicPr>
          <p:cNvPr id="7" name="Рисунок 6" descr="animated_cartoon_00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104" y="4005064"/>
            <a:ext cx="2284647" cy="2741577"/>
          </a:xfrm>
          <a:prstGeom prst="rect">
            <a:avLst/>
          </a:prstGeom>
        </p:spPr>
      </p:pic>
      <p:pic>
        <p:nvPicPr>
          <p:cNvPr id="8" name="Рисунок 7" descr="flover_0016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3140968"/>
            <a:ext cx="3200400" cy="2943225"/>
          </a:xfrm>
          <a:prstGeom prst="rect">
            <a:avLst/>
          </a:prstGeom>
        </p:spPr>
      </p:pic>
      <p:pic>
        <p:nvPicPr>
          <p:cNvPr id="9" name="Рисунок 8" descr="flover_004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915816" y="0"/>
            <a:ext cx="230505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Наступила осень. Дни стали холоднее и короче. Лес оделся в осенний огненно-зеленый наряд. С деревьев начали опадать листья.  Они красиво кружатся в воздухе и мягко падают на землю. Красивая пора - осень!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3900" b="1" dirty="0" smtClean="0">
                <a:solidFill>
                  <a:srgbClr val="FFFF00"/>
                </a:solidFill>
                <a:latin typeface="Comic Sans MS" pitchFamily="66" charset="0"/>
              </a:rPr>
              <a:t>Выписать имена существительные</a:t>
            </a:r>
            <a:endParaRPr lang="ru-RU" sz="3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68" descr="sm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4278" y="4725144"/>
            <a:ext cx="809722" cy="15429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Собственные и нарицательные имена существительные.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Существительное собственное — это индивидуальное название  </a:t>
            </a:r>
            <a:br>
              <a:rPr lang="ru-RU" dirty="0" smtClean="0"/>
            </a:br>
            <a:r>
              <a:rPr lang="ru-RU" dirty="0" smtClean="0"/>
              <a:t>предмета, живого существа, которое отличает его от других подобных: 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                          </a:t>
            </a:r>
            <a:r>
              <a:rPr lang="ru-RU" dirty="0" smtClean="0">
                <a:solidFill>
                  <a:srgbClr val="FF0000"/>
                </a:solidFill>
              </a:rPr>
              <a:t> Россия,     Париж,     Пушкин.   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     Существительное нарицательное — это обобщённое название  </a:t>
            </a:r>
            <a:br>
              <a:rPr lang="ru-RU" dirty="0" smtClean="0"/>
            </a:br>
            <a:r>
              <a:rPr lang="ru-RU" dirty="0" smtClean="0"/>
              <a:t>однородных предметов, живых существ: 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                           </a:t>
            </a:r>
            <a:r>
              <a:rPr lang="ru-RU" dirty="0" smtClean="0">
                <a:solidFill>
                  <a:srgbClr val="FF0000"/>
                </a:solidFill>
              </a:rPr>
              <a:t>страна,     город,     поэт.   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Собственные и нарицательные имена существительные.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 Некоторые имена существительные собственные совпадают  </a:t>
            </a:r>
            <a:br>
              <a:rPr lang="ru-RU" dirty="0" smtClean="0"/>
            </a:br>
            <a:r>
              <a:rPr lang="ru-RU" dirty="0" smtClean="0"/>
              <a:t>по звучанию с нарицательными: 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       проспект </a:t>
            </a:r>
            <a:r>
              <a:rPr lang="ru-RU" dirty="0" smtClean="0">
                <a:solidFill>
                  <a:srgbClr val="FF0000"/>
                </a:solidFill>
              </a:rPr>
              <a:t>Победителей</a:t>
            </a:r>
            <a:r>
              <a:rPr lang="ru-RU" dirty="0" smtClean="0"/>
              <a:t> – парад </a:t>
            </a:r>
            <a:r>
              <a:rPr lang="ru-RU" dirty="0" smtClean="0">
                <a:solidFill>
                  <a:srgbClr val="FF0000"/>
                </a:solidFill>
              </a:rPr>
              <a:t>победителей</a:t>
            </a:r>
            <a:r>
              <a:rPr lang="ru-RU" dirty="0" smtClean="0"/>
              <a:t>,  </a:t>
            </a:r>
            <a:br>
              <a:rPr lang="ru-RU" dirty="0" smtClean="0"/>
            </a:br>
            <a:r>
              <a:rPr lang="ru-RU" dirty="0" smtClean="0"/>
              <a:t>          созвездие </a:t>
            </a:r>
            <a:r>
              <a:rPr lang="ru-RU" dirty="0" smtClean="0">
                <a:solidFill>
                  <a:srgbClr val="FF0000"/>
                </a:solidFill>
              </a:rPr>
              <a:t>Близнецы</a:t>
            </a:r>
            <a:r>
              <a:rPr lang="ru-RU" dirty="0" smtClean="0"/>
              <a:t> – симпатичные </a:t>
            </a:r>
            <a:r>
              <a:rPr lang="ru-RU" dirty="0" smtClean="0">
                <a:solidFill>
                  <a:srgbClr val="FF0000"/>
                </a:solidFill>
              </a:rPr>
              <a:t>близнецы</a:t>
            </a:r>
            <a:r>
              <a:rPr lang="ru-RU" dirty="0" smtClean="0"/>
              <a:t>. 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Написание их различается употреблением прописной и строчной букв.   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Собственные и нарицательные имена существительные.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Названия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произведений искусств, газет, журналов, кораблей,  предприятий, клубов, магазинов, продуктов и т. п.</a:t>
            </a:r>
            <a:r>
              <a:rPr lang="ru-RU" dirty="0" smtClean="0"/>
              <a:t> на письме  </a:t>
            </a:r>
            <a:br>
              <a:rPr lang="ru-RU" dirty="0" smtClean="0"/>
            </a:br>
            <a:r>
              <a:rPr lang="ru-RU" dirty="0" smtClean="0"/>
              <a:t>выделяются кавычками: 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           газета </a:t>
            </a:r>
            <a:r>
              <a:rPr lang="ru-RU" dirty="0" smtClean="0">
                <a:solidFill>
                  <a:srgbClr val="FF0000"/>
                </a:solidFill>
              </a:rPr>
              <a:t>«Московские новости», </a:t>
            </a:r>
            <a:r>
              <a:rPr lang="ru-RU" dirty="0" smtClean="0"/>
              <a:t>  торт </a:t>
            </a:r>
            <a:r>
              <a:rPr lang="ru-RU" dirty="0" smtClean="0">
                <a:solidFill>
                  <a:srgbClr val="FF0000"/>
                </a:solidFill>
              </a:rPr>
              <a:t>«Южная ночь».</a:t>
            </a:r>
            <a:r>
              <a:rPr lang="ru-RU" dirty="0" smtClean="0"/>
              <a:t>   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68" descr="sm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4278" y="5315099"/>
            <a:ext cx="809722" cy="1542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Одушевленные и неодушевленные имена существительные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85720" y="2071678"/>
            <a:ext cx="7715304" cy="450059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2000240"/>
            <a:ext cx="75724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400" dirty="0" smtClean="0"/>
              <a:t>Имена существительные бывают </a:t>
            </a:r>
            <a:r>
              <a:rPr lang="ru-RU" sz="2400" dirty="0" smtClean="0">
                <a:solidFill>
                  <a:srgbClr val="FF0000"/>
                </a:solidFill>
              </a:rPr>
              <a:t>одушевлёнными</a:t>
            </a:r>
            <a:r>
              <a:rPr lang="ru-RU" sz="2400" dirty="0" smtClean="0"/>
              <a:t> и  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неодушевлёнными</a:t>
            </a:r>
            <a:r>
              <a:rPr lang="ru-RU" sz="2400" dirty="0" smtClean="0"/>
              <a:t>. Одушевлённые имена существительные обозначают  </a:t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людей, животных, игрушки </a:t>
            </a:r>
            <a:r>
              <a:rPr lang="ru-RU" sz="2400" dirty="0" smtClean="0"/>
              <a:t>(женщина, белка, кукла, робот), а также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существ, 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похожих на человека </a:t>
            </a:r>
            <a:r>
              <a:rPr lang="ru-RU" sz="2400" dirty="0" smtClean="0"/>
              <a:t>(русалка, чёрт). 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       Неодушевлённые имена существительные обозначают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названия 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неживых предметов </a:t>
            </a:r>
            <a:r>
              <a:rPr lang="ru-RU" sz="2400" dirty="0" smtClean="0"/>
              <a:t>(город, лес, ромашка, книга)</a:t>
            </a:r>
          </a:p>
          <a:p>
            <a:r>
              <a:rPr lang="ru-RU" sz="2400" dirty="0" smtClean="0"/>
              <a:t> 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названия групп  живых существ </a:t>
            </a:r>
            <a:r>
              <a:rPr lang="ru-RU" sz="2400" dirty="0" smtClean="0"/>
              <a:t>(толпа, народ, армия).    </a:t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   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      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Одушевленные и неодушевленные имена существительные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В русском языке у одушевлённых существительных   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     форма </a:t>
            </a:r>
            <a:r>
              <a:rPr lang="ru-RU" sz="2400" dirty="0" smtClean="0">
                <a:solidFill>
                  <a:srgbClr val="FF0000"/>
                </a:solidFill>
              </a:rPr>
              <a:t>В. п. мн. ч. </a:t>
            </a:r>
            <a:r>
              <a:rPr lang="ru-RU" sz="2400" dirty="0" smtClean="0"/>
              <a:t>      совпадает с     формой </a:t>
            </a:r>
            <a:r>
              <a:rPr lang="ru-RU" sz="2400" dirty="0" smtClean="0">
                <a:solidFill>
                  <a:srgbClr val="FF0000"/>
                </a:solidFill>
              </a:rPr>
              <a:t>Р. п. мн. ч.</a:t>
            </a:r>
            <a:r>
              <a:rPr lang="ru-RU" sz="2400" dirty="0" smtClean="0"/>
              <a:t>:  </a:t>
            </a:r>
            <a:br>
              <a:rPr lang="ru-RU" sz="2400" dirty="0" smtClean="0"/>
            </a:br>
            <a:r>
              <a:rPr lang="ru-RU" sz="2400" dirty="0" smtClean="0"/>
              <a:t>            вижу ученик</a:t>
            </a:r>
            <a:r>
              <a:rPr lang="ru-RU" sz="2400" dirty="0" smtClean="0">
                <a:solidFill>
                  <a:srgbClr val="FF0000"/>
                </a:solidFill>
              </a:rPr>
              <a:t>ов</a:t>
            </a:r>
            <a:r>
              <a:rPr lang="ru-RU" sz="2400" dirty="0" smtClean="0"/>
              <a:t>                                           нет ученик</a:t>
            </a:r>
            <a:r>
              <a:rPr lang="ru-RU" sz="2400" dirty="0" smtClean="0">
                <a:solidFill>
                  <a:srgbClr val="FF0000"/>
                </a:solidFill>
              </a:rPr>
              <a:t>ов</a:t>
            </a:r>
            <a:r>
              <a:rPr lang="ru-RU" sz="2400" dirty="0" smtClean="0"/>
              <a:t>.   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       У неодушевлённых существительных 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     форма </a:t>
            </a:r>
            <a:r>
              <a:rPr lang="ru-RU" sz="2400" dirty="0" smtClean="0">
                <a:solidFill>
                  <a:srgbClr val="FF0000"/>
                </a:solidFill>
              </a:rPr>
              <a:t>В. п. мн. ч. </a:t>
            </a:r>
            <a:r>
              <a:rPr lang="ru-RU" sz="2400" dirty="0" smtClean="0"/>
              <a:t>    совпадает с     формой </a:t>
            </a:r>
            <a:r>
              <a:rPr lang="ru-RU" sz="2400" dirty="0" smtClean="0">
                <a:solidFill>
                  <a:srgbClr val="FF0000"/>
                </a:solidFill>
              </a:rPr>
              <a:t>И. п. мн. ч</a:t>
            </a:r>
            <a:r>
              <a:rPr lang="ru-RU" sz="2400" dirty="0" smtClean="0"/>
              <a:t>.:  </a:t>
            </a:r>
            <a:br>
              <a:rPr lang="ru-RU" sz="2400" dirty="0" smtClean="0"/>
            </a:br>
            <a:r>
              <a:rPr lang="ru-RU" sz="2400" dirty="0" smtClean="0"/>
              <a:t>            вижу стол</a:t>
            </a:r>
            <a:r>
              <a:rPr lang="ru-RU" sz="2400" dirty="0" smtClean="0">
                <a:solidFill>
                  <a:srgbClr val="FF0000"/>
                </a:solidFill>
              </a:rPr>
              <a:t>ы</a:t>
            </a:r>
            <a:r>
              <a:rPr lang="ru-RU" sz="2400" dirty="0" smtClean="0"/>
              <a:t>                                                 </a:t>
            </a:r>
            <a:r>
              <a:rPr lang="ru-RU" sz="2400" dirty="0" err="1" smtClean="0"/>
              <a:t>стол</a:t>
            </a:r>
            <a:r>
              <a:rPr lang="ru-RU" sz="2400" dirty="0" err="1" smtClean="0">
                <a:solidFill>
                  <a:srgbClr val="FF0000"/>
                </a:solidFill>
              </a:rPr>
              <a:t>ы</a:t>
            </a:r>
            <a:r>
              <a:rPr lang="ru-RU" sz="2400" dirty="0" smtClean="0"/>
              <a:t>.   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Распределите в две колонки одушевленные и неодушевленные существительные.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Сосна, снег, человек, кукла, бабушка, тетрадь, небо, туз, парта, озеро, мама, лошадь, сказка, ферзь, спортсмен, ворона, поле, лес. 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564</Words>
  <Application>Microsoft Office PowerPoint</Application>
  <PresentationFormat>Экран (4:3)</PresentationFormat>
  <Paragraphs>90</Paragraphs>
  <Slides>20</Slides>
  <Notes>2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Презентация</vt:lpstr>
      <vt:lpstr>  Двадцать шестое ноября Классная работа Имя существительное  как часть речи </vt:lpstr>
      <vt:lpstr>Слайд 2</vt:lpstr>
      <vt:lpstr>Слайд 3</vt:lpstr>
      <vt:lpstr>Собственные и нарицательные имена существительные.</vt:lpstr>
      <vt:lpstr>Собственные и нарицательные имена существительные.</vt:lpstr>
      <vt:lpstr>Собственные и нарицательные имена существительные.</vt:lpstr>
      <vt:lpstr>Одушевленные и неодушевленные имена существительные</vt:lpstr>
      <vt:lpstr>Одушевленные и неодушевленные имена существительные</vt:lpstr>
      <vt:lpstr>Распределите в две колонки одушевленные и неодушевленные существительные. </vt:lpstr>
      <vt:lpstr>одушевленные      неодушевленные</vt:lpstr>
      <vt:lpstr>Имя существительное</vt:lpstr>
      <vt:lpstr>Слайд 12</vt:lpstr>
      <vt:lpstr>Проверь.</vt:lpstr>
      <vt:lpstr>Имя существительное</vt:lpstr>
      <vt:lpstr>Распределите слова в три столбика</vt:lpstr>
      <vt:lpstr>ПРОВЕРЬ СЕБЯ!</vt:lpstr>
      <vt:lpstr>Объясните правописание окончаний имен существительных.</vt:lpstr>
      <vt:lpstr>Напиши правильно и определи число имен существительных</vt:lpstr>
      <vt:lpstr>Каким членом предложения является имя существительное.</vt:lpstr>
      <vt:lpstr>Слайд 20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Яфарова Эльмира</dc:creator>
  <cp:lastModifiedBy>Lazer</cp:lastModifiedBy>
  <cp:revision>58</cp:revision>
  <dcterms:created xsi:type="dcterms:W3CDTF">2010-11-23T18:18:39Z</dcterms:created>
  <dcterms:modified xsi:type="dcterms:W3CDTF">2014-11-25T15:26:57Z</dcterms:modified>
</cp:coreProperties>
</file>